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Lexend"/>
      <p:regular r:id="rId14"/>
      <p:bold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Lexend-bold.fntdata"/><Relationship Id="rId14" Type="http://schemas.openxmlformats.org/officeDocument/2006/relationships/font" Target="fonts/Lexend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740c903b32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740c903b32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740c903b32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740c903b32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740c903b32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740c903b32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740c903b32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740c903b32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740c903b32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740c903b32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740c903b32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740c903b32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740c903b32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740c903b32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www.oracle.com/java/technologies/javase-downloads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 title="ChatGPT Image Aug 1, 2025, 09_23_39 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900" y="0"/>
            <a:ext cx="890417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/>
          <p:nvPr/>
        </p:nvSpPr>
        <p:spPr>
          <a:xfrm>
            <a:off x="7155300" y="4297175"/>
            <a:ext cx="1499100" cy="494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 title="ChatGPT Image Aug 1, 2025, 09_23_39 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375" y="0"/>
            <a:ext cx="771525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4" title="ChatGPT Image Aug 1, 2025, 09_23_36 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57500" y="0"/>
            <a:ext cx="3429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4" title="ChatGPT Image Aug 1, 2025, 09_23_32 PM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99925" y="0"/>
            <a:ext cx="92439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ctrTitle"/>
          </p:nvPr>
        </p:nvSpPr>
        <p:spPr>
          <a:xfrm>
            <a:off x="401658" y="186882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latin typeface="Lexend"/>
                <a:ea typeface="Lexend"/>
                <a:cs typeface="Lexend"/>
                <a:sym typeface="Lexend"/>
              </a:rPr>
              <a:t>Java ek high-level programming language + platform hai</a:t>
            </a:r>
            <a:br>
              <a:rPr b="1" lang="en" sz="2200">
                <a:latin typeface="Lexend"/>
                <a:ea typeface="Lexend"/>
                <a:cs typeface="Lexend"/>
                <a:sym typeface="Lexend"/>
              </a:rPr>
            </a:br>
            <a:endParaRPr b="1" sz="2200"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latin typeface="Lexend"/>
                <a:ea typeface="Lexend"/>
                <a:cs typeface="Lexend"/>
                <a:sym typeface="Lexend"/>
              </a:rPr>
              <a:t>Developed in 1995 by Sun Microsystems</a:t>
            </a:r>
            <a:br>
              <a:rPr b="1" lang="en" sz="2200">
                <a:latin typeface="Lexend"/>
                <a:ea typeface="Lexend"/>
                <a:cs typeface="Lexend"/>
                <a:sym typeface="Lexend"/>
              </a:rPr>
            </a:br>
            <a:endParaRPr b="1" sz="2200"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latin typeface="Lexend"/>
                <a:ea typeface="Lexend"/>
                <a:cs typeface="Lexend"/>
                <a:sym typeface="Lexend"/>
              </a:rPr>
              <a:t>Maintained by Oracle</a:t>
            </a:r>
            <a:br>
              <a:rPr b="1" lang="en" sz="2200">
                <a:latin typeface="Lexend"/>
                <a:ea typeface="Lexend"/>
                <a:cs typeface="Lexend"/>
                <a:sym typeface="Lexend"/>
              </a:rPr>
            </a:br>
            <a:endParaRPr b="1" sz="2200"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latin typeface="Lexend"/>
                <a:ea typeface="Lexend"/>
                <a:cs typeface="Lexend"/>
                <a:sym typeface="Lexend"/>
              </a:rPr>
              <a:t>Used in web, mobile (Android), desktop, enterprise apps</a:t>
            </a:r>
            <a:endParaRPr b="1" sz="2200"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6" title="ChatGPT Image Aug 1, 2025, 09_23_36 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0750" y="152400"/>
            <a:ext cx="322580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/>
          <p:nvPr>
            <p:ph idx="1" type="body"/>
          </p:nvPr>
        </p:nvSpPr>
        <p:spPr>
          <a:xfrm>
            <a:off x="761400" y="6278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200">
                <a:solidFill>
                  <a:schemeClr val="dk1"/>
                </a:solidFill>
              </a:rPr>
              <a:t>Why Platform Independent?</a:t>
            </a:r>
            <a:endParaRPr b="1" sz="3200">
              <a:solidFill>
                <a:schemeClr val="dk1"/>
              </a:solidFill>
            </a:endParaRPr>
          </a:p>
          <a:p>
            <a:pPr indent="-3937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600"/>
              <a:buChar char="●"/>
            </a:pPr>
            <a:r>
              <a:rPr b="1" lang="en" sz="2600">
                <a:solidFill>
                  <a:schemeClr val="dk1"/>
                </a:solidFill>
              </a:rPr>
              <a:t>Bytecode same hoti hai</a:t>
            </a:r>
            <a:r>
              <a:rPr lang="en" sz="2600">
                <a:solidFill>
                  <a:schemeClr val="dk1"/>
                </a:solidFill>
              </a:rPr>
              <a:t> for all OS</a:t>
            </a:r>
            <a:br>
              <a:rPr lang="en" sz="2600">
                <a:solidFill>
                  <a:schemeClr val="dk1"/>
                </a:solidFill>
              </a:rPr>
            </a:br>
            <a:endParaRPr sz="2600">
              <a:solidFill>
                <a:schemeClr val="dk1"/>
              </a:solidFill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Char char="●"/>
            </a:pPr>
            <a:r>
              <a:rPr lang="en" sz="2600">
                <a:solidFill>
                  <a:schemeClr val="dk1"/>
                </a:solidFill>
              </a:rPr>
              <a:t>JVM har OS ke liye </a:t>
            </a:r>
            <a:r>
              <a:rPr b="1" lang="en" sz="2600">
                <a:solidFill>
                  <a:schemeClr val="dk1"/>
                </a:solidFill>
              </a:rPr>
              <a:t>alag hota hai</a:t>
            </a:r>
            <a:br>
              <a:rPr b="1" lang="en" sz="2600">
                <a:solidFill>
                  <a:schemeClr val="dk1"/>
                </a:solidFill>
              </a:rPr>
            </a:br>
            <a:endParaRPr b="1" sz="2600">
              <a:solidFill>
                <a:schemeClr val="dk1"/>
              </a:solidFill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Char char="●"/>
            </a:pPr>
            <a:r>
              <a:rPr lang="en" sz="2600">
                <a:solidFill>
                  <a:schemeClr val="dk1"/>
                </a:solidFill>
              </a:rPr>
              <a:t>Isliye ek hi code multiple platforms pe run hota hai</a:t>
            </a:r>
            <a:endParaRPr sz="2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/>
          <p:nvPr>
            <p:ph idx="1" type="body"/>
          </p:nvPr>
        </p:nvSpPr>
        <p:spPr>
          <a:xfrm>
            <a:off x="2095525" y="5378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solidFill>
                  <a:schemeClr val="dk1"/>
                </a:solidFill>
              </a:rPr>
              <a:t>Components Needed</a:t>
            </a:r>
            <a:endParaRPr b="1" sz="24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">
                <a:solidFill>
                  <a:schemeClr val="dk1"/>
                </a:solidFill>
              </a:rPr>
              <a:t>JDK</a:t>
            </a:r>
            <a:r>
              <a:rPr lang="en">
                <a:solidFill>
                  <a:schemeClr val="dk1"/>
                </a:solidFill>
              </a:rPr>
              <a:t> → Java Development Kit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Code likhne &amp; compile karne ke liye</a:t>
            </a:r>
            <a:br>
              <a:rPr lang="en" sz="1800">
                <a:solidFill>
                  <a:schemeClr val="dk1"/>
                </a:solidFill>
              </a:rPr>
            </a:b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">
                <a:solidFill>
                  <a:schemeClr val="dk1"/>
                </a:solidFill>
              </a:rPr>
              <a:t>JRE</a:t>
            </a:r>
            <a:r>
              <a:rPr lang="en">
                <a:solidFill>
                  <a:schemeClr val="dk1"/>
                </a:solidFill>
              </a:rPr>
              <a:t> → Java Runtime Environment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Java applications chalane ke liye</a:t>
            </a:r>
            <a:br>
              <a:rPr lang="en" sz="1800">
                <a:solidFill>
                  <a:schemeClr val="dk1"/>
                </a:solidFill>
              </a:rPr>
            </a:b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">
                <a:solidFill>
                  <a:schemeClr val="dk1"/>
                </a:solidFill>
              </a:rPr>
              <a:t>JVM</a:t>
            </a:r>
            <a:r>
              <a:rPr lang="en">
                <a:solidFill>
                  <a:schemeClr val="dk1"/>
                </a:solidFill>
              </a:rPr>
              <a:t> → Java Virtual Machine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Bytecode execute karta hai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31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9"/>
          <p:cNvSpPr txBox="1"/>
          <p:nvPr>
            <p:ph idx="1" type="body"/>
          </p:nvPr>
        </p:nvSpPr>
        <p:spPr>
          <a:xfrm>
            <a:off x="1825700" y="5678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900">
                <a:solidFill>
                  <a:schemeClr val="dk1"/>
                </a:solidFill>
              </a:rPr>
              <a:t>Java Program</a:t>
            </a:r>
            <a:r>
              <a:rPr lang="en" sz="1900">
                <a:solidFill>
                  <a:schemeClr val="dk1"/>
                </a:solidFill>
              </a:rPr>
              <a:t> → Chai Banani hai</a:t>
            </a:r>
            <a:br>
              <a:rPr lang="en" sz="1900">
                <a:solidFill>
                  <a:schemeClr val="dk1"/>
                </a:solidFill>
              </a:rPr>
            </a:b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chemeClr val="dk1"/>
                </a:solidFill>
              </a:rPr>
              <a:t>🍳 </a:t>
            </a:r>
            <a:r>
              <a:rPr b="1" lang="en" sz="1900">
                <a:solidFill>
                  <a:schemeClr val="dk1"/>
                </a:solidFill>
              </a:rPr>
              <a:t>JDK</a:t>
            </a:r>
            <a:r>
              <a:rPr lang="en" sz="1900">
                <a:solidFill>
                  <a:schemeClr val="dk1"/>
                </a:solidFill>
              </a:rPr>
              <a:t> → Kitchen Setup (tools + ingredients)</a:t>
            </a:r>
            <a:br>
              <a:rPr lang="en" sz="1900">
                <a:solidFill>
                  <a:schemeClr val="dk1"/>
                </a:solidFill>
              </a:rPr>
            </a:b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chemeClr val="dk1"/>
                </a:solidFill>
              </a:rPr>
              <a:t>🔥 </a:t>
            </a:r>
            <a:r>
              <a:rPr b="1" lang="en" sz="1900">
                <a:solidFill>
                  <a:schemeClr val="dk1"/>
                </a:solidFill>
              </a:rPr>
              <a:t>JRE</a:t>
            </a:r>
            <a:r>
              <a:rPr lang="en" sz="1900">
                <a:solidFill>
                  <a:schemeClr val="dk1"/>
                </a:solidFill>
              </a:rPr>
              <a:t> → Gas Stove &amp; Utensils (environment)</a:t>
            </a:r>
            <a:br>
              <a:rPr lang="en" sz="1900">
                <a:solidFill>
                  <a:schemeClr val="dk1"/>
                </a:solidFill>
              </a:rPr>
            </a:b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chemeClr val="dk1"/>
                </a:solidFill>
              </a:rPr>
              <a:t>🥤 </a:t>
            </a:r>
            <a:r>
              <a:rPr b="1" lang="en" sz="1900">
                <a:solidFill>
                  <a:schemeClr val="dk1"/>
                </a:solidFill>
              </a:rPr>
              <a:t>JVM</a:t>
            </a:r>
            <a:r>
              <a:rPr lang="en" sz="1900">
                <a:solidFill>
                  <a:schemeClr val="dk1"/>
                </a:solidFill>
              </a:rPr>
              <a:t> → Cup (jo final chai serve kare)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0"/>
          <p:cNvSpPr txBox="1"/>
          <p:nvPr>
            <p:ph idx="1" type="body"/>
          </p:nvPr>
        </p:nvSpPr>
        <p:spPr>
          <a:xfrm>
            <a:off x="401650" y="7177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 u="sng">
                <a:solidFill>
                  <a:schemeClr val="hlink"/>
                </a:solidFill>
                <a:hlinkClick r:id="rId3"/>
              </a:rPr>
              <a:t>https://www.oracle.com/java/technologies/javase-downloads.html</a:t>
            </a:r>
            <a:endParaRPr sz="27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